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9" r:id="rId1"/>
  </p:sldMasterIdLst>
  <p:notesMasterIdLst>
    <p:notesMasterId r:id="rId43"/>
  </p:notesMasterIdLst>
  <p:sldIdLst>
    <p:sldId id="362" r:id="rId2"/>
    <p:sldId id="363" r:id="rId3"/>
    <p:sldId id="396" r:id="rId4"/>
    <p:sldId id="397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419" r:id="rId13"/>
    <p:sldId id="341" r:id="rId14"/>
    <p:sldId id="371" r:id="rId15"/>
    <p:sldId id="372" r:id="rId16"/>
    <p:sldId id="373" r:id="rId17"/>
    <p:sldId id="374" r:id="rId18"/>
    <p:sldId id="375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8" r:id="rId28"/>
    <p:sldId id="407" r:id="rId29"/>
    <p:sldId id="409" r:id="rId30"/>
    <p:sldId id="410" r:id="rId31"/>
    <p:sldId id="411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20" r:id="rId40"/>
    <p:sldId id="421" r:id="rId41"/>
    <p:sldId id="32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79D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5405" autoAdjust="0"/>
  </p:normalViewPr>
  <p:slideViewPr>
    <p:cSldViewPr>
      <p:cViewPr varScale="1">
        <p:scale>
          <a:sx n="110" d="100"/>
          <a:sy n="110" d="100"/>
        </p:scale>
        <p:origin x="16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pPr>
            <a:r>
              <a:rPr lang="ru-RU" cap="none" dirty="0" smtClean="0">
                <a:solidFill>
                  <a:srgbClr val="800000"/>
                </a:solidFill>
              </a:rPr>
              <a:t>Динамика</a:t>
            </a:r>
            <a:r>
              <a:rPr lang="ru-RU" cap="none" baseline="0" dirty="0" smtClean="0">
                <a:solidFill>
                  <a:srgbClr val="800000"/>
                </a:solidFill>
              </a:rPr>
              <a:t> выплат по эффективному контракту в разрезе направлений деятельности</a:t>
            </a:r>
            <a:endParaRPr lang="ru-RU" cap="none" dirty="0">
              <a:solidFill>
                <a:srgbClr val="8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rgbClr val="8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Наука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Лист1!$B$1:$D$1</c:f>
              <c:strCache>
                <c:ptCount val="3"/>
                <c:pt idx="0">
                  <c:v>3кв.15</c:v>
                </c:pt>
                <c:pt idx="1">
                  <c:v>4кв.15</c:v>
                </c:pt>
                <c:pt idx="2">
                  <c:v>1кв.16</c:v>
                </c:pt>
              </c:strCache>
            </c:strRef>
          </c:cat>
          <c:val>
            <c:numRef>
              <c:f>Лист1!$B$2:$D$2</c:f>
              <c:numCache>
                <c:formatCode>_-* #,##0_р_._-;\-* #,##0_р_._-;_-* "-"??_р_._-;_-@_-</c:formatCode>
                <c:ptCount val="3"/>
                <c:pt idx="0" formatCode="#,##0">
                  <c:v>375367</c:v>
                </c:pt>
                <c:pt idx="1">
                  <c:v>768295.2</c:v>
                </c:pt>
                <c:pt idx="2">
                  <c:v>1090233.3710579867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Учебно-метод.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Лист1!$B$1:$D$1</c:f>
              <c:strCache>
                <c:ptCount val="3"/>
                <c:pt idx="0">
                  <c:v>3кв.15</c:v>
                </c:pt>
                <c:pt idx="1">
                  <c:v>4кв.15</c:v>
                </c:pt>
                <c:pt idx="2">
                  <c:v>1кв.16</c:v>
                </c:pt>
              </c:strCache>
            </c:strRef>
          </c:cat>
          <c:val>
            <c:numRef>
              <c:f>Лист1!$B$3:$D$3</c:f>
              <c:numCache>
                <c:formatCode>_-* #,##0_р_._-;\-* #,##0_р_._-;_-* "-"??_р_._-;_-@_-</c:formatCode>
                <c:ptCount val="3"/>
                <c:pt idx="0" formatCode="#,##0">
                  <c:v>24120</c:v>
                </c:pt>
                <c:pt idx="1">
                  <c:v>188488.8</c:v>
                </c:pt>
                <c:pt idx="2">
                  <c:v>204139.19999999998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Имидж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Лист1!$B$1:$D$1</c:f>
              <c:strCache>
                <c:ptCount val="3"/>
                <c:pt idx="0">
                  <c:v>3кв.15</c:v>
                </c:pt>
                <c:pt idx="1">
                  <c:v>4кв.15</c:v>
                </c:pt>
                <c:pt idx="2">
                  <c:v>1кв.16</c:v>
                </c:pt>
              </c:strCache>
            </c:strRef>
          </c:cat>
          <c:val>
            <c:numRef>
              <c:f>Лист1!$B$4:$D$4</c:f>
              <c:numCache>
                <c:formatCode>_-* #,##0_р_._-;\-* #,##0_р_._-;_-* "-"??_р_._-;_-@_-</c:formatCode>
                <c:ptCount val="3"/>
                <c:pt idx="0" formatCode="#,##0">
                  <c:v>5520</c:v>
                </c:pt>
                <c:pt idx="1">
                  <c:v>9840</c:v>
                </c:pt>
                <c:pt idx="2">
                  <c:v>10440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76925432"/>
        <c:axId val="174111024"/>
      </c:barChart>
      <c:catAx>
        <c:axId val="176925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4111024"/>
        <c:crosses val="autoZero"/>
        <c:auto val="1"/>
        <c:lblAlgn val="ctr"/>
        <c:lblOffset val="100"/>
        <c:noMultiLvlLbl val="0"/>
      </c:catAx>
      <c:valAx>
        <c:axId val="17411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925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958C4-5D5D-47B2-8B8E-7DCD0FBE392B}" type="datetimeFigureOut">
              <a:rPr lang="ru-RU" smtClean="0"/>
              <a:pPr/>
              <a:t>29.06.2016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1626F-9AED-465A-ABB5-8618A9B1CA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58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600FB643-2087-44FE-980A-0D3AC920A6C5}" type="slidenum">
              <a:rPr kumimoji="0" lang="ru-RU" altLang="ru-RU" sz="1200"/>
              <a:pPr algn="r"/>
              <a:t>2</a:t>
            </a:fld>
            <a:endParaRPr kumimoji="0" lang="ru-RU" altLang="ru-RU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994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100999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209620-BB73-4514-9392-4774CA1FE4FE}" type="slidenum">
              <a:rPr kumimoji="0" lang="ru-RU" altLang="ru-RU" sz="1200"/>
              <a:pPr/>
              <a:t>14</a:t>
            </a:fld>
            <a:endParaRPr kumimoji="0" lang="ru-RU" altLang="ru-RU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8133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915099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15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3697A7-9669-4C5A-9195-7CD0A0821704}" type="slidenum">
              <a:rPr kumimoji="0" lang="ru-RU" altLang="ru-RU" sz="1200"/>
              <a:pPr/>
              <a:t>16</a:t>
            </a:fld>
            <a:endParaRPr kumimoji="0" lang="ru-RU" altLang="ru-RU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775505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CC079F-F268-4D2A-B735-E2D76BBE3F4B}" type="slidenum">
              <a:rPr kumimoji="0" lang="ru-RU" altLang="ru-RU" sz="1200"/>
              <a:pPr/>
              <a:t>17</a:t>
            </a:fld>
            <a:endParaRPr kumimoji="0" lang="ru-RU" altLang="ru-RU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1205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819574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18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827291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19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217560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20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5214682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21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1696144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3697A7-9669-4C5A-9195-7CD0A0821704}" type="slidenum">
              <a:rPr kumimoji="0" lang="ru-RU" altLang="ru-RU" sz="1200"/>
              <a:pPr/>
              <a:t>22</a:t>
            </a:fld>
            <a:endParaRPr kumimoji="0" lang="ru-RU" altLang="ru-RU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727673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23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2389769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B62A2A6-8B98-4524-823E-91E6BA6C3C1B}" type="slidenum">
              <a:rPr kumimoji="0" lang="ru-RU" altLang="ru-RU" sz="1200"/>
              <a:pPr/>
              <a:t>5</a:t>
            </a:fld>
            <a:endParaRPr kumimoji="0" lang="ru-RU" altLang="ru-RU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0965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2073493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24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3288788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25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3291020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26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6003733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3697A7-9669-4C5A-9195-7CD0A0821704}" type="slidenum">
              <a:rPr kumimoji="0" lang="ru-RU" altLang="ru-RU" sz="1200"/>
              <a:pPr/>
              <a:t>27</a:t>
            </a:fld>
            <a:endParaRPr kumimoji="0" lang="ru-RU" altLang="ru-RU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287509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28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6433358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29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6951360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3697A7-9669-4C5A-9195-7CD0A0821704}" type="slidenum">
              <a:rPr kumimoji="0" lang="ru-RU" altLang="ru-RU" sz="1200"/>
              <a:pPr/>
              <a:t>30</a:t>
            </a:fld>
            <a:endParaRPr kumimoji="0" lang="ru-RU" altLang="ru-RU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221252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31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6803943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32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3843982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33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94969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B0FB5E-E519-47D0-A2FE-DB538545413E}" type="slidenum">
              <a:rPr kumimoji="0" lang="ru-RU" altLang="ru-RU" sz="1200"/>
              <a:pPr/>
              <a:t>6</a:t>
            </a:fld>
            <a:endParaRPr kumimoji="0" lang="ru-RU" altLang="ru-RU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198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0080986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3697A7-9669-4C5A-9195-7CD0A0821704}" type="slidenum">
              <a:rPr kumimoji="0" lang="ru-RU" altLang="ru-RU" sz="1200"/>
              <a:pPr/>
              <a:t>34</a:t>
            </a:fld>
            <a:endParaRPr kumimoji="0" lang="ru-RU" altLang="ru-RU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2899385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35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2003059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36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411151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37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1237147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38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6558686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39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65586860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3C408D-FCB6-4431-A102-54727D593447}" type="slidenum">
              <a:rPr kumimoji="0" lang="ru-RU" altLang="ru-RU" sz="1200"/>
              <a:pPr/>
              <a:t>40</a:t>
            </a:fld>
            <a:endParaRPr kumimoji="0" lang="ru-RU" alt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655868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1E21E6-F6F0-444D-9693-E746F9CB609B}" type="slidenum">
              <a:rPr kumimoji="0" lang="ru-RU" altLang="ru-RU" sz="1200"/>
              <a:pPr/>
              <a:t>7</a:t>
            </a:fld>
            <a:endParaRPr kumimoji="0" lang="ru-RU" altLang="ru-RU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3013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12745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5D87F5-6BF7-4E53-B4D2-976D8F99786E}" type="slidenum">
              <a:rPr kumimoji="0" lang="ru-RU" altLang="ru-RU" sz="1200"/>
              <a:pPr/>
              <a:t>8</a:t>
            </a:fld>
            <a:endParaRPr kumimoji="0" lang="ru-RU" altLang="ru-RU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3006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6F80342-E11E-4F2B-BC9B-10423D873D5D}" type="slidenum">
              <a:rPr kumimoji="0" lang="ru-RU" altLang="ru-RU" sz="1200"/>
              <a:pPr/>
              <a:t>9</a:t>
            </a:fld>
            <a:endParaRPr kumimoji="0" lang="ru-RU" altLang="ru-RU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506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6084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20DD75-37DC-49A7-8592-1C6B1FC34868}" type="slidenum">
              <a:rPr kumimoji="0" lang="ru-RU" altLang="ru-RU" sz="1200"/>
              <a:pPr/>
              <a:t>10</a:t>
            </a:fld>
            <a:endParaRPr kumimoji="0" lang="ru-RU" altLang="ru-RU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6085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961455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2C35E4-6744-4CB5-BD4A-80A7EC046DE3}" type="slidenum">
              <a:rPr kumimoji="0" lang="ru-RU" altLang="ru-RU" sz="1200"/>
              <a:pPr/>
              <a:t>11</a:t>
            </a:fld>
            <a:endParaRPr kumimoji="0" lang="ru-RU" altLang="ru-RU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7109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2856631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209620-BB73-4514-9392-4774CA1FE4FE}" type="slidenum">
              <a:rPr kumimoji="0" lang="ru-RU" altLang="ru-RU" sz="1200"/>
              <a:pPr/>
              <a:t>12</a:t>
            </a:fld>
            <a:endParaRPr kumimoji="0" lang="ru-RU" altLang="ru-RU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8133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48263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9910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3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778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6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695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81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1377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0350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4121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985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5525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3437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2117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716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4104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340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4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628775"/>
            <a:ext cx="8424863" cy="2014538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ОСНОВНЫЕ ИТОГИ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РАЗВИТИЯ НГУЭУ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В 2015-2016 учебном году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7950" y="3933826"/>
            <a:ext cx="8675688" cy="210753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</a:rPr>
              <a:t>Новиков Александр </a:t>
            </a: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</a:rPr>
              <a:t>Владимирович 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ректор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НГУЭУ, 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доктор экономических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наук,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профессор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Font typeface="Wingdings 3" charset="2"/>
              <a:buNone/>
              <a:defRPr/>
            </a:pPr>
            <a:endParaRPr lang="en-US" sz="20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000" i="1" dirty="0" smtClean="0">
                <a:solidFill>
                  <a:schemeClr val="accent4">
                    <a:lumMod val="50000"/>
                  </a:schemeClr>
                </a:solidFill>
              </a:rPr>
              <a:t>28</a:t>
            </a: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</a:rPr>
              <a:t> июня 2016</a:t>
            </a:r>
            <a:endParaRPr lang="ru-RU" sz="20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7638"/>
            <a:ext cx="24479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593641" y="160008"/>
            <a:ext cx="5183187" cy="611187"/>
          </a:xfrm>
          <a:prstGeom prst="rect">
            <a:avLst/>
          </a:prstGeom>
        </p:spPr>
        <p:txBody>
          <a:bodyPr anchor="b"/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kumimoji="0" lang="ru-RU" sz="1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ФГБОУ ВО Новосибирский государственный университет экономики и управления – «НИНХ»</a:t>
            </a:r>
            <a:endParaRPr kumimoji="0" lang="ru-RU" sz="1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0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7429500" cy="10001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Совершенствование модели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75938" y="1628800"/>
            <a:ext cx="8245549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r>
              <a:rPr lang="ru-RU" alt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Главным достижением формирования </a:t>
            </a:r>
            <a: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системы управления НГУЭУ как хозяйствующим субъектом – подход к НГУЭУ как к организации на основе внедрения современных управленческих технологий, в том числе проектного подхода, развития системы бюджетирования, планирования деятельности, подбора кадров. </a:t>
            </a:r>
          </a:p>
        </p:txBody>
      </p:sp>
      <p:pic>
        <p:nvPicPr>
          <p:cNvPr id="1024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69597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730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07" y="1484784"/>
            <a:ext cx="9144000" cy="534505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0" indent="0" algn="ctr">
              <a:spcBef>
                <a:spcPts val="400"/>
              </a:spcBef>
              <a:buClr>
                <a:schemeClr val="hlink"/>
              </a:buClr>
              <a:buSzTx/>
              <a:buFont typeface="Wingdings 3" pitchFamily="18" charset="2"/>
              <a:buNone/>
              <a:defRPr/>
            </a:pPr>
            <a:r>
              <a:rPr kumimoji="1" lang="ru-RU" altLang="ru-RU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Внедрение системы финансового управленческого учета;</a:t>
            </a:r>
          </a:p>
          <a:p>
            <a:pPr algn="just">
              <a:spcBef>
                <a:spcPts val="18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sz="2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Автоматизация учебного процесса </a:t>
            </a:r>
            <a:r>
              <a:rPr kumimoji="1" lang="ru-RU" sz="2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высшего образования  </a:t>
            </a:r>
            <a:r>
              <a:rPr kumimoji="1" lang="ru-RU" sz="2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единой системе Тандем Университет </a:t>
            </a:r>
            <a:r>
              <a:rPr kumimoji="1" lang="ru-RU" sz="26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 модулям: </a:t>
            </a:r>
            <a:endParaRPr kumimoji="1" lang="ru-RU" sz="2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spcBef>
                <a:spcPts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Учебный процесс; </a:t>
            </a:r>
          </a:p>
          <a:p>
            <a:pPr lvl="2">
              <a:spcBef>
                <a:spcPts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Сессия; </a:t>
            </a:r>
          </a:p>
          <a:p>
            <a:pPr lvl="2">
              <a:spcBef>
                <a:spcPts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Движение студентов и начисление стипендии;</a:t>
            </a:r>
          </a:p>
          <a:p>
            <a:pPr lvl="2">
              <a:spcBef>
                <a:spcPts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Дипломирование</a:t>
            </a:r>
            <a:r>
              <a:rPr kumimoji="1" 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 </a:t>
            </a:r>
          </a:p>
          <a:p>
            <a:pPr lvl="2">
              <a:spcBef>
                <a:spcPts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Планирование нагрузки ППС.</a:t>
            </a:r>
          </a:p>
          <a:p>
            <a:pPr>
              <a:spcBef>
                <a:spcPts val="18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эффективной системы документационного обеспечения управления и внедрение системы электронного документооборота;</a:t>
            </a:r>
          </a:p>
        </p:txBody>
      </p:sp>
      <p:pic>
        <p:nvPicPr>
          <p:cNvPr id="1126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27751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7429500" cy="100012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Совершенствование модели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420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25837" y="1628800"/>
            <a:ext cx="8902700" cy="393954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0" indent="0" algn="ctr">
              <a:spcBef>
                <a:spcPts val="400"/>
              </a:spcBef>
              <a:buClr>
                <a:schemeClr val="hlink"/>
              </a:buClr>
              <a:buSzTx/>
              <a:buFont typeface="Wingdings 3" pitchFamily="18" charset="2"/>
              <a:buNone/>
              <a:defRPr/>
            </a:pPr>
            <a:r>
              <a:rPr kumimoji="1" lang="ru-RU" altLang="ru-RU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Оптимизация штата АУП, УВПО, МОП в том </a:t>
            </a:r>
            <a:r>
              <a:rPr kumimoji="1" lang="ru-RU" altLang="ru-RU" sz="2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числе через </a:t>
            </a: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аутсорсинга;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Совершенствование </a:t>
            </a: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системы оплаты труда на основе </a:t>
            </a:r>
            <a:r>
              <a:rPr kumimoji="1" lang="ru-RU" altLang="ru-RU" sz="2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эффективного </a:t>
            </a: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контракта для ППС. </a:t>
            </a:r>
            <a:endParaRPr kumimoji="1" lang="ru-RU" altLang="ru-RU" sz="28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spcBef>
                <a:spcPts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Средняя заработная плата ППС составила </a:t>
            </a:r>
            <a:r>
              <a:rPr kumimoji="1" lang="ru-RU" sz="2400" b="1" dirty="0">
                <a:solidFill>
                  <a:srgbClr val="800000"/>
                </a:solidFill>
                <a:latin typeface="Calibri" panose="020F0502020204030204" pitchFamily="34" charset="0"/>
              </a:rPr>
              <a:t>45,7 </a:t>
            </a:r>
            <a:r>
              <a:rPr kumimoji="1" lang="ru-RU" sz="2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тыс.руб.</a:t>
            </a:r>
            <a:r>
              <a:rPr kumimoji="1" 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kumimoji="1" 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что на </a:t>
            </a:r>
            <a:r>
              <a:rPr kumimoji="1" lang="ru-RU" sz="2400" b="1" dirty="0">
                <a:solidFill>
                  <a:srgbClr val="800000"/>
                </a:solidFill>
                <a:latin typeface="Calibri" panose="020F0502020204030204" pitchFamily="34" charset="0"/>
              </a:rPr>
              <a:t>8 % выше</a:t>
            </a:r>
            <a:r>
              <a:rPr kumimoji="1" 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чем аналогичный показатель год </a:t>
            </a:r>
            <a:r>
              <a:rPr kumimoji="1" 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назад;</a:t>
            </a:r>
          </a:p>
          <a:p>
            <a:pPr lvl="2">
              <a:spcBef>
                <a:spcPts val="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Выплаты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 эффективному контракту за текущий учебный год выросли более чем в </a:t>
            </a:r>
            <a:r>
              <a:rPr kumimoji="1" lang="ru-RU" altLang="ru-RU" sz="2400" b="1" dirty="0">
                <a:solidFill>
                  <a:srgbClr val="800000"/>
                </a:solidFill>
                <a:latin typeface="Calibri" panose="020F0502020204030204" pitchFamily="34" charset="0"/>
              </a:rPr>
              <a:t>ТРИ раза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</p:txBody>
      </p:sp>
      <p:pic>
        <p:nvPicPr>
          <p:cNvPr id="12292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09329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7429500" cy="100012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Совершенствование модели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831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42791055"/>
              </p:ext>
            </p:extLst>
          </p:nvPr>
        </p:nvGraphicFramePr>
        <p:xfrm>
          <a:off x="107504" y="116632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86275" y="6309320"/>
            <a:ext cx="1542917" cy="548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03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0846" y="1143615"/>
            <a:ext cx="8902700" cy="571438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0" indent="0" algn="ctr">
              <a:spcBef>
                <a:spcPts val="400"/>
              </a:spcBef>
              <a:buClr>
                <a:schemeClr val="hlink"/>
              </a:buClr>
              <a:buSzTx/>
              <a:buFont typeface="Wingdings 3" pitchFamily="18" charset="2"/>
              <a:buNone/>
              <a:defRPr/>
            </a:pPr>
            <a:r>
              <a:rPr kumimoji="1" lang="ru-RU" altLang="ru-RU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Совершенствование системы материальной поддержки обучающихся: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Разработка нового </a:t>
            </a:r>
            <a:r>
              <a:rPr kumimoji="1" lang="ru-RU" altLang="ru-RU" sz="24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положения о повышенных стипендиях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что позволило более справедливо и корректно с точки зрения требований </a:t>
            </a:r>
            <a:r>
              <a:rPr kumimoji="1" lang="ru-RU" altLang="ru-RU" sz="2400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Минобрнауки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РФ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распределять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стипендиальный фонд;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Отмена неэффективной системы скидок на стоимость обучения и введение </a:t>
            </a:r>
            <a:r>
              <a:rPr kumimoji="1" lang="ru-RU" altLang="ru-RU" sz="24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системы грантов на обучение,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позволяющей хорошо успевающим студентам, обучающимся на платной основе, экономить </a:t>
            </a:r>
            <a:r>
              <a:rPr kumimoji="1" lang="ru-RU" altLang="ru-RU" sz="24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до 25%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стоимости обучения.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Материальная поддержка студентов-бюджетников снимающих жилье (</a:t>
            </a:r>
            <a:r>
              <a:rPr kumimoji="1" lang="ru-RU" altLang="ru-RU" sz="24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компенсации части арендной платы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). 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846" y="116632"/>
            <a:ext cx="7429500" cy="100012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Совершенствование модели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68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95536" y="1772816"/>
            <a:ext cx="7848872" cy="411907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0" indent="0" algn="ctr">
              <a:spcBef>
                <a:spcPts val="400"/>
              </a:spcBef>
              <a:buClr>
                <a:schemeClr val="hlink"/>
              </a:buClr>
              <a:buSzTx/>
              <a:buFont typeface="Wingdings 3" pitchFamily="18" charset="2"/>
              <a:buNone/>
              <a:defRPr/>
            </a:pPr>
            <a:r>
              <a:rPr lang="ru-RU" altLang="ru-RU" sz="2800" b="1" dirty="0" smtClean="0">
                <a:solidFill>
                  <a:srgbClr val="FF0000"/>
                </a:solidFill>
                <a:latin typeface="Arial" charset="0"/>
              </a:rPr>
              <a:t>Не удалось: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Расширить процесс </a:t>
            </a: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децентрализации финансов;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Усовершенствовать систему ценообразования;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Внедрить эффективный контракт для сотрудников, не являющихся ППС;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Создать современную систему управления персоналом.</a:t>
            </a:r>
          </a:p>
          <a:p>
            <a:pPr>
              <a:spcBef>
                <a:spcPts val="400"/>
              </a:spcBef>
              <a:buClr>
                <a:schemeClr val="hlink"/>
              </a:buClr>
              <a:buSzTx/>
              <a:buFont typeface="Wingdings" pitchFamily="2" charset="2"/>
              <a:buChar char="Ø"/>
              <a:defRPr/>
            </a:pPr>
            <a:endParaRPr lang="ru-RU" altLang="ru-RU" sz="2100" b="1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91369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7429500" cy="100012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Совершенствование модели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Учебная работа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95537" y="1000125"/>
            <a:ext cx="8280919" cy="579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r>
              <a:rPr lang="ru-RU" altLang="ru-RU" sz="2800" b="1" dirty="0">
                <a:solidFill>
                  <a:srgbClr val="800000"/>
                </a:solidFill>
                <a:latin typeface="Calibri" panose="020F0502020204030204" pitchFamily="34" charset="0"/>
              </a:rPr>
              <a:t>Главным достижением </a:t>
            </a:r>
            <a:r>
              <a:rPr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учебной работе является начало работ по формированию актива преподавателей, способных применять современные образовательные технологии и создавать учебный материал в среде электронного обучения </a:t>
            </a:r>
            <a:r>
              <a:rPr lang="en-US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MOODLE</a:t>
            </a:r>
            <a:r>
              <a:rPr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</a:p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endParaRPr lang="ru-RU" altLang="ru-R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r>
              <a:rPr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Особенностью прошедшего учебного года – попытка привлечь в учебный процесс представителей бизнеса и органов государственного и муниципального управления как через создание базовых кафедр, так и включение в состав академических кафедр.</a:t>
            </a:r>
          </a:p>
        </p:txBody>
      </p:sp>
      <p:pic>
        <p:nvPicPr>
          <p:cNvPr id="14340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91369"/>
            <a:ext cx="17684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37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44557" y="764704"/>
            <a:ext cx="8143875" cy="61555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12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Система электронного обучения на базе </a:t>
            </a:r>
            <a:r>
              <a:rPr lang="en-US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Moodle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719138" lvl="2" indent="-271463"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Обучены </a:t>
            </a:r>
            <a:r>
              <a:rPr lang="ru-RU" b="0" dirty="0">
                <a:solidFill>
                  <a:srgbClr val="800000"/>
                </a:solidFill>
                <a:latin typeface="Calibri" panose="020F0502020204030204" pitchFamily="34" charset="0"/>
              </a:rPr>
              <a:t>4 группы </a:t>
            </a: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преподавателей (</a:t>
            </a:r>
            <a:r>
              <a:rPr lang="ru-RU" b="0" dirty="0">
                <a:solidFill>
                  <a:srgbClr val="800000"/>
                </a:solidFill>
                <a:latin typeface="Calibri" panose="020F0502020204030204" pitchFamily="34" charset="0"/>
              </a:rPr>
              <a:t>48 человек</a:t>
            </a: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  по работе в новой версии 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Moodle</a:t>
            </a: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719138" lvl="2" indent="-271463"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системе дистанционного обучения ТГУ  прошли обучение </a:t>
            </a:r>
            <a:r>
              <a:rPr lang="ru-RU" b="0" dirty="0">
                <a:solidFill>
                  <a:srgbClr val="800000"/>
                </a:solidFill>
                <a:latin typeface="Calibri" panose="020F0502020204030204" pitchFamily="34" charset="0"/>
              </a:rPr>
              <a:t>12 преподавателей</a:t>
            </a: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719138" lvl="2" indent="-271463"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Проведен конкурс на выделение </a:t>
            </a:r>
            <a:r>
              <a:rPr lang="ru-RU" b="0" dirty="0">
                <a:solidFill>
                  <a:srgbClr val="800000"/>
                </a:solidFill>
                <a:latin typeface="Calibri" panose="020F0502020204030204" pitchFamily="34" charset="0"/>
              </a:rPr>
              <a:t>16 грантов </a:t>
            </a: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преподавателям и творческим коллективам на разработку </a:t>
            </a:r>
            <a:r>
              <a:rPr lang="ru-RU" b="0" dirty="0">
                <a:solidFill>
                  <a:srgbClr val="800000"/>
                </a:solidFill>
                <a:latin typeface="Calibri" panose="020F0502020204030204" pitchFamily="34" charset="0"/>
              </a:rPr>
              <a:t>26 электронных учебных курсов</a:t>
            </a:r>
            <a:r>
              <a:rPr lang="ru-RU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  <a:endParaRPr lang="en-US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Дистанционные образовательные технологии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719138" lvl="1" indent="-271463">
              <a:buClr>
                <a:srgbClr val="800000"/>
              </a:buClr>
              <a:buFont typeface="Wingdings" pitchFamily="2" charset="2"/>
              <a:buChar char="§"/>
              <a:defRPr/>
            </a:pPr>
            <a:r>
              <a:rPr 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Экспорт электронного контента учебных курсов </a:t>
            </a:r>
            <a:r>
              <a:rPr lang="ru-RU" sz="2400" b="0" dirty="0">
                <a:solidFill>
                  <a:srgbClr val="800000"/>
                </a:solidFill>
                <a:latin typeface="Calibri" panose="020F0502020204030204" pitchFamily="34" charset="0"/>
              </a:rPr>
              <a:t>из системы 1С  в систему </a:t>
            </a:r>
            <a:r>
              <a:rPr lang="en-US" sz="2400" b="0" dirty="0">
                <a:solidFill>
                  <a:srgbClr val="800000"/>
                </a:solidFill>
                <a:latin typeface="Calibri" panose="020F0502020204030204" pitchFamily="34" charset="0"/>
              </a:rPr>
              <a:t>Moodle</a:t>
            </a:r>
            <a:r>
              <a:rPr lang="ru-RU" sz="2400" b="0" dirty="0">
                <a:solidFill>
                  <a:srgbClr val="800000"/>
                </a:solidFill>
                <a:latin typeface="Calibri" panose="020F0502020204030204" pitchFamily="34" charset="0"/>
              </a:rPr>
              <a:t> </a:t>
            </a:r>
            <a:r>
              <a:rPr 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(в рамках пилотного проекта  ЮРПО 31 «от 1С к </a:t>
            </a:r>
            <a:r>
              <a:rPr lang="en-US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Moodle</a:t>
            </a:r>
            <a:r>
              <a:rPr 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»).</a:t>
            </a:r>
          </a:p>
          <a:p>
            <a:pPr marL="971550" lvl="2"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endParaRPr 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536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65304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Учебная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273505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79512" y="692696"/>
            <a:ext cx="8820472" cy="599753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Классические 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технологии с использованием современных технических средств: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Расширены возможности использования мультимедийного оборудования (введено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дополнительно </a:t>
            </a:r>
            <a:r>
              <a:rPr lang="ru-RU" altLang="ru-RU" sz="24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11</a:t>
            </a:r>
            <a:r>
              <a:rPr lang="en-US" altLang="ru-RU" sz="2400" dirty="0" smtClean="0">
                <a:solidFill>
                  <a:srgbClr val="800000"/>
                </a:solidFill>
                <a:latin typeface="Calibri" panose="020F0502020204030204" pitchFamily="34" charset="0"/>
              </a:rPr>
              <a:t> </a:t>
            </a:r>
            <a:r>
              <a:rPr lang="ru-RU" altLang="ru-RU" sz="2400" b="0" dirty="0" smtClean="0">
                <a:solidFill>
                  <a:srgbClr val="800000"/>
                </a:solidFill>
                <a:latin typeface="Calibri" panose="020F0502020204030204" pitchFamily="34" charset="0"/>
              </a:rPr>
              <a:t>аудиторий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);</a:t>
            </a:r>
            <a:endParaRPr lang="ru-RU" altLang="ru-RU" sz="24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Введен </a:t>
            </a:r>
            <a:r>
              <a:rPr lang="ru-RU" altLang="ru-RU" sz="2400" b="0" dirty="0" smtClean="0">
                <a:solidFill>
                  <a:srgbClr val="800000"/>
                </a:solidFill>
                <a:latin typeface="Calibri" panose="020F0502020204030204" pitchFamily="34" charset="0"/>
              </a:rPr>
              <a:t>новый компьютерный класс,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реорганизация существующих (всего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теперь университет имеет </a:t>
            </a:r>
            <a:r>
              <a:rPr lang="en-US" altLang="ru-RU" sz="2400" dirty="0">
                <a:solidFill>
                  <a:srgbClr val="800000"/>
                </a:solidFill>
                <a:latin typeface="Calibri" panose="020F0502020204030204" pitchFamily="34" charset="0"/>
              </a:rPr>
              <a:t>29 </a:t>
            </a:r>
            <a:r>
              <a:rPr lang="ru-RU" altLang="ru-RU" sz="2400" b="0" dirty="0" smtClean="0">
                <a:solidFill>
                  <a:srgbClr val="800000"/>
                </a:solidFill>
                <a:latin typeface="Calibri" panose="020F0502020204030204" pitchFamily="34" charset="0"/>
              </a:rPr>
              <a:t>компьютерных класса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);</a:t>
            </a:r>
            <a:endParaRPr lang="en-US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Методическая 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работа:</a:t>
            </a:r>
          </a:p>
          <a:p>
            <a:pPr marL="719138" lvl="1" indent="-271463">
              <a:buClr>
                <a:srgbClr val="800000"/>
              </a:buClr>
              <a:buFont typeface="Wingdings" pitchFamily="2" charset="2"/>
              <a:buChar char="§"/>
              <a:tabLst>
                <a:tab pos="719138" algn="l"/>
              </a:tabLst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Утверждены требования к </a:t>
            </a:r>
            <a:r>
              <a:rPr 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электронным учебным курсам;</a:t>
            </a:r>
          </a:p>
          <a:p>
            <a:pPr marL="719138" lvl="1" indent="-271463">
              <a:buClr>
                <a:srgbClr val="800000"/>
              </a:buClr>
              <a:buFont typeface="Wingdings" pitchFamily="2" charset="2"/>
              <a:buChar char="§"/>
              <a:tabLst>
                <a:tab pos="719138" algn="l"/>
              </a:tabLst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Скорректированы </a:t>
            </a:r>
            <a:r>
              <a:rPr lang="ru-RU" altLang="ru-RU" sz="2400" dirty="0">
                <a:solidFill>
                  <a:srgbClr val="800000"/>
                </a:solidFill>
                <a:latin typeface="Calibri" panose="020F0502020204030204" pitchFamily="34" charset="0"/>
              </a:rPr>
              <a:t>550 </a:t>
            </a:r>
            <a:r>
              <a:rPr lang="ru-RU" altLang="ru-RU" sz="2400" b="0" dirty="0">
                <a:solidFill>
                  <a:srgbClr val="800000"/>
                </a:solidFill>
                <a:latin typeface="Calibri" panose="020F0502020204030204" pitchFamily="34" charset="0"/>
              </a:rPr>
              <a:t>учебных планов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 учетом мнения работодателей и НПР;</a:t>
            </a:r>
          </a:p>
          <a:p>
            <a:pPr marL="719138" lvl="1" indent="-271463">
              <a:buClr>
                <a:srgbClr val="800000"/>
              </a:buClr>
              <a:buFont typeface="Wingdings" pitchFamily="2" charset="2"/>
              <a:buChar char="§"/>
              <a:tabLst>
                <a:tab pos="719138" algn="l"/>
              </a:tabLst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Осуществлена процедура </a:t>
            </a:r>
            <a:r>
              <a:rPr lang="ru-RU" altLang="ru-RU" sz="2400" b="0" dirty="0" err="1">
                <a:solidFill>
                  <a:srgbClr val="800000"/>
                </a:solidFill>
                <a:latin typeface="Calibri" panose="020F0502020204030204" pitchFamily="34" charset="0"/>
              </a:rPr>
              <a:t>перезакрепления</a:t>
            </a:r>
            <a:r>
              <a:rPr lang="ru-RU" altLang="ru-RU" sz="2400" b="0" dirty="0">
                <a:solidFill>
                  <a:srgbClr val="800000"/>
                </a:solidFill>
                <a:latin typeface="Calibri" panose="020F0502020204030204" pitchFamily="34" charset="0"/>
              </a:rPr>
              <a:t> дисциплин за кафедрами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38132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Учебная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164761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6528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Дополнительное образование: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Реформировано Управление дополнительного образования на основе централизации функций набора и сопровождения на программы дополнительного образования, что позволило сделать систему прозрачной;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Вовлечены в процесс дополнительного образования факультеты, кафедры  и другие структурные подразделения вуза (ЭФ – 13 программ, СГФ – 5 программ, ИТФ и ЮФ по 1 программе);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Упрощена процедура разработки документации по подготовке программ ДПО к открытию, выработан единый подход к набору слушателей и продвижению программы на внешнем рынке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lang="ru-RU" altLang="ru-RU" sz="24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Учебная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414784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42875" y="857250"/>
            <a:ext cx="8840788" cy="540147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dirty="0">
                <a:solidFill>
                  <a:srgbClr val="800000"/>
                </a:solidFill>
                <a:latin typeface="Calibri" panose="020F0502020204030204" pitchFamily="34" charset="0"/>
              </a:rPr>
              <a:t>Стратегическая цель </a:t>
            </a: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– </a:t>
            </a: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превращение </a:t>
            </a: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НГУЭУ в  конкурентоспособный региональный университет</a:t>
            </a:r>
          </a:p>
          <a:p>
            <a:pPr>
              <a:spcBef>
                <a:spcPts val="1800"/>
              </a:spcBef>
              <a:spcAft>
                <a:spcPts val="0"/>
              </a:spcAft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стратегической цели НГУЭУ позволит: </a:t>
            </a:r>
          </a:p>
          <a:p>
            <a:pPr lvl="1"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2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создать условия позиционирования НГУЭУ как предпринимательского университета. Формирование предпринимательского университета является основной для получения статуса </a:t>
            </a:r>
            <a:r>
              <a:rPr lang="ru-RU" altLang="ru-RU" sz="2200" dirty="0">
                <a:solidFill>
                  <a:srgbClr val="800000"/>
                </a:solidFill>
                <a:latin typeface="Calibri" pitchFamily="34" charset="0"/>
              </a:rPr>
              <a:t>опорного </a:t>
            </a:r>
            <a:r>
              <a:rPr lang="ru-RU" altLang="ru-RU" sz="2200" dirty="0" smtClean="0">
                <a:solidFill>
                  <a:srgbClr val="800000"/>
                </a:solidFill>
                <a:latin typeface="Calibri" pitchFamily="34" charset="0"/>
              </a:rPr>
              <a:t>вуза.</a:t>
            </a:r>
          </a:p>
          <a:p>
            <a:pPr lvl="1"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2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повысить </a:t>
            </a:r>
            <a:r>
              <a:rPr lang="ru-RU" altLang="ru-RU" sz="2200" dirty="0">
                <a:solidFill>
                  <a:srgbClr val="800000"/>
                </a:solidFill>
                <a:latin typeface="Calibri" pitchFamily="34" charset="0"/>
              </a:rPr>
              <a:t>конкурентоспособность выпускников </a:t>
            </a:r>
            <a:r>
              <a:rPr lang="ru-RU" altLang="ru-RU" sz="22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университета на рынке труда;</a:t>
            </a:r>
          </a:p>
          <a:p>
            <a:pPr lvl="1"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2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обеспечить формирование бренда «Выпускник НГУЭУ - гарантия качества и престижа»</a:t>
            </a:r>
            <a:endParaRPr lang="en-US" altLang="ru-RU" sz="22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buClr>
                <a:srgbClr val="800000"/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Необходимым условием реализации стратегической цели является реализация </a:t>
            </a:r>
            <a:r>
              <a:rPr lang="ru-RU" altLang="ru-RU" sz="2400" dirty="0">
                <a:solidFill>
                  <a:srgbClr val="800000"/>
                </a:solidFill>
                <a:latin typeface="Calibri" pitchFamily="34" charset="0"/>
              </a:rPr>
              <a:t>концепции вовлеченности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преподавателей,  сотрудников и студентов в развитие НГУЭУ</a:t>
            </a:r>
          </a:p>
        </p:txBody>
      </p:sp>
      <p:pic>
        <p:nvPicPr>
          <p:cNvPr id="4100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14313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7666" y="151275"/>
            <a:ext cx="6127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dirty="0">
                <a:solidFill>
                  <a:srgbClr val="800000"/>
                </a:solidFill>
                <a:latin typeface="Calibri" panose="020F0502020204030204" pitchFamily="34" charset="0"/>
              </a:rPr>
              <a:t>Стратегия развития НГУЭУ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6273686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454483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Работа с представительствами: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Представительства вернулись из «свободного плавания» к планомерной работе по привлечению абитуриентов и частичному контролю обучающихся;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Внедрена система обсуждений проблем представительств, используя скайп-сессии, контроль за работой на основе еженедельной отчетности;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Появилась практика проведения дня открытых дверей в представительствах и близлежащих  от представительств городах. 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Учебная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28589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84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rgbClr val="FF0000"/>
                </a:solidFill>
                <a:latin typeface="Calibri" panose="020F0502020204030204" pitchFamily="34" charset="0"/>
              </a:rPr>
              <a:t>Не удалось:</a:t>
            </a:r>
            <a:endParaRPr lang="ru-RU" altLang="ru-RU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Создать методику оценки качества  преподавания 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дисциплин студентами и внешней средой;</a:t>
            </a:r>
            <a:endParaRPr lang="ru-RU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Создать условия для проведения различных видов практик студентов. Практика студентов часто носит формальный характер; </a:t>
            </a:r>
          </a:p>
          <a:p>
            <a:pPr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Обеспечить целевые заказы от представителей бизнеса на обучение специалистов;</a:t>
            </a:r>
          </a:p>
          <a:p>
            <a:pPr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Создать Совет преподавателей-</a:t>
            </a:r>
            <a:r>
              <a:rPr lang="ru-RU" alt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инноваторов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Создать Академию педагогического мастерства; </a:t>
            </a:r>
          </a:p>
          <a:p>
            <a:pPr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Провести конкурс со стороны администрации вуза «Преподаватель года» по номинациям. Такой конкурс проводит </a:t>
            </a:r>
            <a:r>
              <a:rPr lang="ru-RU" altLang="ru-RU" sz="2600" b="0" dirty="0">
                <a:solidFill>
                  <a:srgbClr val="800000"/>
                </a:solidFill>
                <a:latin typeface="Calibri" panose="020F0502020204030204" pitchFamily="34" charset="0"/>
              </a:rPr>
              <a:t>профсоюз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Учебная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256342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Научная работа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95537" y="1000125"/>
            <a:ext cx="7992887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r>
              <a:rPr lang="ru-RU" alt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Главным достижением </a:t>
            </a:r>
            <a: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прошедшего учебного года в научной работе – сохранение и обновление действующего диссертационного совета, а также организация участия университета в выполнении хоздоговорных НИР по заказу государственных и муниципальных органов управления, хозяйствующих субъектов</a:t>
            </a:r>
            <a:r>
              <a:rPr lang="ru-RU" altLang="ru-RU" sz="32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lang="ru-RU" altLang="ru-RU" sz="3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4340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91369"/>
            <a:ext cx="17684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920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60119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Разработана технология участия в конкурсах и грантах на проведение хоздоговорных НИР (поиска конкурсов и грантов, подготовки и подачи заявок на участие, проведения работ и отчетности). Только в 2016 г. НГУЭУ участвовал в </a:t>
            </a:r>
            <a:r>
              <a:rPr lang="ru-RU" altLang="ru-RU" sz="2800" b="0" dirty="0">
                <a:solidFill>
                  <a:srgbClr val="800000"/>
                </a:solidFill>
                <a:latin typeface="Calibri" panose="020F0502020204030204" pitchFamily="34" charset="0"/>
              </a:rPr>
              <a:t>11 конкурсах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выиграл </a:t>
            </a:r>
            <a:r>
              <a:rPr lang="ru-RU" altLang="ru-RU" sz="2800" b="0" dirty="0">
                <a:solidFill>
                  <a:srgbClr val="800000"/>
                </a:solidFill>
                <a:latin typeface="Calibri" panose="020F0502020204030204" pitchFamily="34" charset="0"/>
              </a:rPr>
              <a:t>4 конкурса 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 общую сумму </a:t>
            </a:r>
            <a:r>
              <a:rPr lang="ru-RU" altLang="ru-RU" sz="2800" b="0" dirty="0">
                <a:solidFill>
                  <a:srgbClr val="800000"/>
                </a:solidFill>
                <a:latin typeface="Calibri" panose="020F0502020204030204" pitchFamily="34" charset="0"/>
              </a:rPr>
              <a:t>1624 тыс. руб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 В настоящий момент в разработке находится </a:t>
            </a:r>
            <a:r>
              <a:rPr lang="ru-RU" altLang="ru-RU" sz="2800" b="0" dirty="0">
                <a:solidFill>
                  <a:srgbClr val="800000"/>
                </a:solidFill>
                <a:latin typeface="Calibri" panose="020F0502020204030204" pitchFamily="34" charset="0"/>
              </a:rPr>
              <a:t>15 заявок 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 участие в конкурсах;</a:t>
            </a:r>
          </a:p>
          <a:p>
            <a:pPr>
              <a:spcBef>
                <a:spcPts val="12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Продолжено проведение </a:t>
            </a:r>
            <a:r>
              <a:rPr lang="ru-RU" altLang="ru-RU" sz="28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межкафедральных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научных семинаров. Это позволило не снижать требования к докторским и кандидатским диссертациям;</a:t>
            </a:r>
          </a:p>
          <a:p>
            <a:pPr marL="0" indent="0">
              <a:spcBef>
                <a:spcPts val="400"/>
              </a:spcBef>
              <a:buClr>
                <a:srgbClr val="800000"/>
              </a:buClr>
              <a:buNone/>
              <a:defRPr/>
            </a:pPr>
            <a:endParaRPr lang="ru-RU" altLang="ru-RU" sz="28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Научная работа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53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96060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Продолжено создание научных школ (направление 47.06.01 «Философия, этика и религиоведение», руководитель – О.А. Донских);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Проведен эксперимент по привлечению в аспирантуру обучающихся на условиях выдачи целевых научных грантов «90/10»;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Продолжена реализации программы «Молодой докторант» через систему </a:t>
            </a:r>
            <a:r>
              <a:rPr lang="ru-RU" altLang="ru-RU" sz="28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грантовой</a:t>
            </a: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поддержки;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8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Принято положение о научно-исследовательской лаборатории. Определены принципы и механизм создания новых научно-исследовательских лабораторий;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Научная работа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093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64257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Решены вопросы, связанные с интеллектуальной собственностью авторов публикаций;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Разработан и введен в действие регламент подготовки и прохождения рукописей научных работ к изданию;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Индекс </a:t>
            </a:r>
            <a:r>
              <a:rPr lang="ru-RU" alt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Хирша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за прошедший учебный год вырос в </a:t>
            </a:r>
            <a:r>
              <a:rPr lang="ru-RU" altLang="ru-RU" sz="2600" dirty="0">
                <a:solidFill>
                  <a:srgbClr val="800000"/>
                </a:solidFill>
                <a:latin typeface="Calibri" panose="020F0502020204030204" pitchFamily="34" charset="0"/>
              </a:rPr>
              <a:t>1,5 раза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 в среднем по НГУЭУ </a:t>
            </a:r>
            <a:r>
              <a:rPr lang="ru-RU" altLang="ru-RU" sz="2600" dirty="0">
                <a:solidFill>
                  <a:srgbClr val="800000"/>
                </a:solidFill>
                <a:latin typeface="Calibri" panose="020F0502020204030204" pitchFamily="34" charset="0"/>
              </a:rPr>
              <a:t>составляет 3,2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Проведены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традиционные научные мероприятия – «Сибирский кадровый форум», Всероссийские олимпиады «Банковское дело», «Рынок ценных бумаг», «Управление персоналом», форум «</a:t>
            </a:r>
            <a:r>
              <a:rPr lang="ru-RU" alt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Новопиарск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»; 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Статус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библиотеки НГУЭУ повышен до научной библиотеки. 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Научная работа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51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23528" y="764024"/>
            <a:ext cx="8820472" cy="56938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rgbClr val="FF0000"/>
                </a:solidFill>
                <a:latin typeface="Calibri" panose="020F0502020204030204" pitchFamily="34" charset="0"/>
              </a:rPr>
              <a:t>Не удалось:</a:t>
            </a:r>
            <a:endParaRPr lang="ru-RU" altLang="ru-RU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Открыть новые Диссертационные советы;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Увеличить количество защит в существующем Диссертационном  совете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Повысить публикационную активность НПР в системах </a:t>
            </a:r>
            <a:r>
              <a:rPr lang="en-US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Scopus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и</a:t>
            </a:r>
            <a:r>
              <a:rPr lang="en-US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 Web of Science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 </a:t>
            </a:r>
            <a:endParaRPr lang="ru-RU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Выполнить норматив – привлечение внешнего финансирования 50 тыс. руб. на одного НПР по большинству кафедр НГУЭУ;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Организовать результативное научное сотрудничество с зарубежными ВУЗами и научными организациями;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Создать научное студенческое общество как центр научной активности студентов.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309320"/>
            <a:ext cx="176847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Научная работа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34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Молодежная политика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95537" y="1000125"/>
            <a:ext cx="7992887" cy="51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r>
              <a:rPr lang="ru-RU" alt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Главным достижением </a:t>
            </a:r>
            <a: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молодежной политике является разработка программы «Забота о карьере студента» на основе реализации семи </a:t>
            </a:r>
            <a:r>
              <a:rPr lang="ru-RU" altLang="ru-RU" sz="32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внеучебных</a:t>
            </a:r>
            <a: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траекторий.</a:t>
            </a:r>
          </a:p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endParaRPr lang="ru-RU" altLang="ru-RU" sz="3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Особое внимание уделялось формированию инфраструктуры для реализации студенческих инициатив, в частности </a:t>
            </a:r>
            <a:r>
              <a:rPr lang="ru-RU" altLang="ru-RU" sz="32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строительство и ввод в действие </a:t>
            </a:r>
            <a:r>
              <a:rPr lang="ru-RU" altLang="ru-RU" sz="3200" dirty="0">
                <a:solidFill>
                  <a:srgbClr val="800000"/>
                </a:solidFill>
                <a:latin typeface="Calibri" panose="020F0502020204030204" pitchFamily="34" charset="0"/>
              </a:rPr>
              <a:t>бизнес-инкубатора</a:t>
            </a:r>
            <a: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14340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91369"/>
            <a:ext cx="17684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30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2424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центров активности студентов на основе развития студенческих объединений;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Появление новых центров студенческой активности - секции студентов в профкоме НГУЭУ;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Проведение Всероссийских студенческих 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форумов: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Форум качества образования, Форум молодежного предпринимательства и др.;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волонтерского корпуса;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Стабильная работа Студенческого клуба и проведение традиционных конкурсов (Ректорский бал, Мистер и Мисс университет, КВН, студенческих конкурсов).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Молодежная политика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88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23391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rgbClr val="FF0000"/>
                </a:solidFill>
                <a:latin typeface="Calibri" panose="020F0502020204030204" pitchFamily="34" charset="0"/>
              </a:rPr>
              <a:t>Не удалось: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Активизировать работу Совета обучающихся НГУЭУ;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Стабилизировать кадровый состав Управления молодежной политики;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Наладить планомерную работу кураторов.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Молодежная политика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228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9532" y="4752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Результаты НГУЭУ в </a:t>
            </a:r>
            <a:r>
              <a:rPr lang="ru-RU" sz="32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мониторинге </a:t>
            </a:r>
            <a:r>
              <a:rPr 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эффективности деятельности </a:t>
            </a:r>
            <a:r>
              <a:rPr lang="ru-RU" sz="32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вузов в 2016 </a:t>
            </a:r>
            <a:r>
              <a:rPr 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год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0" y="1124744"/>
            <a:ext cx="8301919" cy="57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3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НГУЭУ во внешней среде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51048" y="1196752"/>
            <a:ext cx="799288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r>
              <a:rPr lang="ru-RU" alt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Главным достижением </a:t>
            </a:r>
            <a: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НГУЭУ во внешней среде является позиционирования нашего университета как открытой организации, работающей со всеми категориями потенциальных партнеров – работодателями, абитуриентами, органами государственного и муниципального управления, представителями бизнес сообщества, средствами массовой информации.</a:t>
            </a:r>
          </a:p>
        </p:txBody>
      </p:sp>
      <p:pic>
        <p:nvPicPr>
          <p:cNvPr id="14340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91369"/>
            <a:ext cx="17684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25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9913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Сформирован Попечительский совет НГУЭУ и появились проекты с отдельными членами Попечительского совета;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Систематизированы взаимоотношения с выпускниками, работодателями (проекты "Дай тему", "Золотая Середина", "История успеха", ежемесячный дайджест, круглые столы с работодателями и проч.);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Усилена работа с органами государственной власти (мэрия, 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Министерство НСО, Агентство инвестиционного развития);</a:t>
            </a:r>
            <a:endParaRPr lang="ru-RU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Организация работы с абитуриентами (Университет 2.0, дистанционные олимпиады, новые форматы работы, работа со школами Казахстана, новые проекты с учебными заведениями);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НГУЭУ во внешней среде</a:t>
            </a:r>
          </a:p>
        </p:txBody>
      </p:sp>
    </p:spTree>
    <p:extLst>
      <p:ext uri="{BB962C8B-B14F-4D97-AF65-F5344CB8AC3E}">
        <p14:creationId xmlns:p14="http://schemas.microsoft.com/office/powerpoint/2010/main" val="284579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1911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Медиаактивность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на внешнем рынке,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систематизация информационной работы (новостной поток, Наша Академия, </a:t>
            </a:r>
            <a:r>
              <a:rPr lang="ru-RU" alt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соцсети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сайт, мониторы);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Начало систематической работы по </a:t>
            </a:r>
            <a:r>
              <a:rPr lang="ru-RU" alt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фандрайзингу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(спонсорство выпусков газеты «Наша академия», призовые фонды, стипендиальные фонды, оборудование, кампус и пр.);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Опыт организации крупных мероприятий как на базе НГУЭУ, так и во внешней внутренней и зарубежной среде;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группы экспертов из 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научно-педагогических работников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НГУЭУ, компетентно работающих с 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СМИ.</a:t>
            </a:r>
            <a:endParaRPr lang="ru-RU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НГУЭУ во внешней среде</a:t>
            </a:r>
          </a:p>
        </p:txBody>
      </p:sp>
    </p:spTree>
    <p:extLst>
      <p:ext uri="{BB962C8B-B14F-4D97-AF65-F5344CB8AC3E}">
        <p14:creationId xmlns:p14="http://schemas.microsoft.com/office/powerpoint/2010/main" val="245346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2739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rgbClr val="FF0000"/>
                </a:solidFill>
                <a:latin typeface="Calibri" panose="020F0502020204030204" pitchFamily="34" charset="0"/>
              </a:rPr>
              <a:t>Не удалось: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Занять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высокие места в зарубежных и отечественных рейтингах;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Разработать программу «НГУЭУ и зарубежные партнеры: направления прорыва»: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Перестроить работу музея НГУЭУ.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НГУЭУ во внешней среде</a:t>
            </a:r>
          </a:p>
        </p:txBody>
      </p:sp>
    </p:spTree>
    <p:extLst>
      <p:ext uri="{BB962C8B-B14F-4D97-AF65-F5344CB8AC3E}">
        <p14:creationId xmlns:p14="http://schemas.microsoft.com/office/powerpoint/2010/main" val="344940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Развитие инфраструктуры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51048" y="1196752"/>
            <a:ext cx="799288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400"/>
              </a:spcBef>
              <a:buClr>
                <a:schemeClr val="hlink"/>
              </a:buClr>
              <a:buFont typeface="Wingdings 3" panose="05040102010807070707" pitchFamily="18" charset="2"/>
              <a:buNone/>
            </a:pPr>
            <a:r>
              <a:rPr lang="ru-RU" alt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Главным достижением </a:t>
            </a:r>
            <a: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развитии инфраструктуры НГУЭУ является создание комфортных условий студентам,  преподавателям и сотрудникам НГУЭУ.</a:t>
            </a:r>
          </a:p>
        </p:txBody>
      </p:sp>
      <p:pic>
        <p:nvPicPr>
          <p:cNvPr id="14340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91369"/>
            <a:ext cx="17684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013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79512" y="764704"/>
            <a:ext cx="8964488" cy="564257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Предоставление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публичного доступа в интернет. Создана открытая зона </a:t>
            </a:r>
            <a:r>
              <a:rPr lang="ru-RU" altLang="ru-RU" sz="24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Wi-Fi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с бесплатным доступом в Интернет во всех корпусах и общежитии НГУЭУ. Среднее количество одновременных подключений к сети в дневное время - около 800;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Введена в эксплуатацию новая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система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хранения данных для использования в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серверной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инфраструктуре. Это позволило усилить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надежность, отказоустойчивость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производительность информационной инфраструктуры НГУЭУ;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Обеспечен технический стандарт кафедры и других структурных подразделений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Запущена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система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информирования студентов;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Завершен переход на цифровые технологии в телефонии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  <a:endParaRPr lang="ru-RU" altLang="ru-RU" sz="24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Развитие инфраструктуры НГУЭУ</a:t>
            </a:r>
          </a:p>
        </p:txBody>
      </p:sp>
    </p:spTree>
    <p:extLst>
      <p:ext uri="{BB962C8B-B14F-4D97-AF65-F5344CB8AC3E}">
        <p14:creationId xmlns:p14="http://schemas.microsoft.com/office/powerpoint/2010/main" val="137046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58101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комбината питания: две столовые, два кафе, четыре 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буфета, в том числе в общежитии.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Увеличена продолжительность работы комбината питания (включая работу в субботу); 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Общежитие: 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размещение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студентов по факультетам, </a:t>
            </a:r>
            <a:endParaRPr lang="ru-RU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системы автоматизированного учета проживающих в общежитие, </a:t>
            </a:r>
            <a:endParaRPr lang="ru-RU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ремонт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коммуникаций, </a:t>
            </a:r>
            <a:endParaRPr lang="ru-RU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ремонт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мест общего пользования, </a:t>
            </a:r>
            <a:endParaRPr lang="ru-RU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комнат для занятий, </a:t>
            </a:r>
            <a:endParaRPr lang="ru-RU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открытие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двух тренажерных залов; 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Развитие инфраструктуры НГУЭУ</a:t>
            </a:r>
          </a:p>
        </p:txBody>
      </p:sp>
    </p:spTree>
    <p:extLst>
      <p:ext uri="{BB962C8B-B14F-4D97-AF65-F5344CB8AC3E}">
        <p14:creationId xmlns:p14="http://schemas.microsoft.com/office/powerpoint/2010/main" val="12881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9390" y="908720"/>
            <a:ext cx="8820472" cy="52322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Достижения: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Адресные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ремонтные и восстановительные работы: </a:t>
            </a:r>
            <a:endParaRPr lang="ru-RU" altLang="ru-RU" sz="26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кровля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второго корпуса, </a:t>
            </a:r>
            <a:endParaRPr lang="ru-RU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частично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кровля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третьего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корпуса, </a:t>
            </a:r>
            <a:endParaRPr lang="ru-RU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ремонт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аудиторий во втором и третьем корпусах, </a:t>
            </a:r>
            <a:endParaRPr lang="ru-RU" altLang="ru-RU" sz="24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подготовка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«бизнес-аудиторий» в четвертом корпусе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ремонт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помещений деканатов экономического и юридического факультетов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ремонт Бизнес-инкубатора;</a:t>
            </a:r>
            <a:endParaRPr lang="ru-RU" altLang="ru-RU" sz="24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Бассейн: увеличение времени работы бассейн; изменение системы обслуживания клиентов.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Открытие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парковки у первого и  пятого корпусов. 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Развитие инфраструктуры НГУЭУ</a:t>
            </a:r>
          </a:p>
        </p:txBody>
      </p:sp>
    </p:spTree>
    <p:extLst>
      <p:ext uri="{BB962C8B-B14F-4D97-AF65-F5344CB8AC3E}">
        <p14:creationId xmlns:p14="http://schemas.microsoft.com/office/powerpoint/2010/main" val="139792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79512" y="1124744"/>
            <a:ext cx="8820472" cy="2739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ru-RU" altLang="ru-RU" dirty="0" smtClean="0">
                <a:solidFill>
                  <a:srgbClr val="FF0000"/>
                </a:solidFill>
                <a:latin typeface="Calibri" panose="020F0502020204030204" pitchFamily="34" charset="0"/>
              </a:rPr>
              <a:t>Не удалось: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 начато строительство общежития;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Требуется развитие инфраструктуры для обучения студентов с ограниченными возможностями;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полном объеме не запущена инфраструктура базы «Олимп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».</a:t>
            </a:r>
            <a:endParaRPr lang="ru-RU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1460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Развитие инфраструктуры НГУЭУ</a:t>
            </a:r>
          </a:p>
        </p:txBody>
      </p:sp>
    </p:spTree>
    <p:extLst>
      <p:ext uri="{BB962C8B-B14F-4D97-AF65-F5344CB8AC3E}">
        <p14:creationId xmlns:p14="http://schemas.microsoft.com/office/powerpoint/2010/main" val="32539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79512" y="692696"/>
            <a:ext cx="8964488" cy="54989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концепции формирования  предпринимательского университета;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Работа НГУЭУ в новых условиях проведенной </a:t>
            </a:r>
            <a:r>
              <a:rPr lang="ru-RU" altLang="ru-RU" sz="26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реструктуризации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основного и дополнительного образования;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Открытие новых и изменения содержания существующих профилей подготовки студентов;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sz="2600" b="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Утверждение</a:t>
            </a:r>
            <a:r>
              <a:rPr lang="ru-RU" sz="2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стратегии развития электронного обучения НГУЭУ </a:t>
            </a:r>
            <a:r>
              <a:rPr lang="ru-RU" sz="2600" b="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и создание образовательного портала «Электронный университет» на базе системы </a:t>
            </a:r>
            <a:r>
              <a:rPr lang="en-US" sz="2600" b="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MOODLE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Внедрение системы спецкурсов, преподавание дисциплин на английском языке, усиления </a:t>
            </a:r>
            <a:r>
              <a:rPr lang="ru-RU" altLang="ru-RU" sz="2600" b="0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естественно-научного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и гуманитарного блоков;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38132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Что дальше?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39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9532" y="4752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Результаты НГУЭУ в </a:t>
            </a:r>
            <a:r>
              <a:rPr lang="ru-RU" sz="32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мониторинге </a:t>
            </a:r>
            <a:r>
              <a:rPr 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эффективности деятельности </a:t>
            </a:r>
            <a:r>
              <a:rPr lang="ru-RU" sz="32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вузов в 2016 </a:t>
            </a:r>
            <a:r>
              <a:rPr lang="ru-RU" sz="3200" b="1" dirty="0">
                <a:solidFill>
                  <a:srgbClr val="800000"/>
                </a:solidFill>
                <a:latin typeface="Calibri" panose="020F0502020204030204" pitchFamily="34" charset="0"/>
              </a:rPr>
              <a:t>год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9036090" cy="47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7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908720"/>
            <a:ext cx="8820472" cy="600164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новых подходов к организации научной работы в НГУЭУ;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проекта «Практика студентов»;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проекта </a:t>
            </a:r>
            <a:r>
              <a:rPr lang="ru-RU" altLang="ru-RU" sz="2600" b="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внеучебных</a:t>
            </a:r>
            <a:r>
              <a:rPr lang="ru-RU" altLang="ru-RU" sz="26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траекторий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в том числе на базе </a:t>
            </a:r>
            <a:r>
              <a:rPr lang="ru-RU" altLang="ru-RU" sz="2600" b="0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бизнес-инкубатора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</a:t>
            </a:r>
            <a:r>
              <a:rPr lang="ru-RU" altLang="ru-RU" sz="26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позитивного образа 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 устойчивых связей с бизнес сообществом, органами государственного и муниципального управления с акцентом на лидеров в стране и в регионе;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Определение  новых акцентов в работе с абитуриентами: </a:t>
            </a:r>
            <a:r>
              <a:rPr lang="ru-RU" altLang="ru-RU" sz="26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ставка на лучших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ru-RU" altLang="ru-RU" sz="2600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привлечение иностранных абитуриентов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целевые группы обучающихся;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Поиск новой модели студенческого самоуправления;</a:t>
            </a:r>
          </a:p>
          <a:p>
            <a:pPr>
              <a:spcBef>
                <a:spcPts val="4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Дальнейшее развитие инфраструктуры НГУЭУ.</a:t>
            </a:r>
          </a:p>
        </p:txBody>
      </p:sp>
      <p:pic>
        <p:nvPicPr>
          <p:cNvPr id="1638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27763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48" y="142875"/>
            <a:ext cx="7669485" cy="8572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Что дальше?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39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908720"/>
            <a:ext cx="8712968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sz="5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Подробности – </a:t>
            </a:r>
            <a:endParaRPr lang="en-US" altLang="ru-RU" sz="5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altLang="ru-RU" sz="5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31 августа 2016 года.</a:t>
            </a:r>
            <a:endParaRPr lang="en-US" sz="5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</a:pPr>
            <a:endParaRPr lang="en-US" sz="5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sz="5000" b="1" dirty="0" smtClean="0">
                <a:solidFill>
                  <a:schemeClr val="accent5">
                    <a:lumMod val="50000"/>
                  </a:schemeClr>
                </a:solidFill>
              </a:rPr>
              <a:t>Спасибо за внимание!</a:t>
            </a:r>
          </a:p>
          <a:p>
            <a:pPr algn="ctr">
              <a:spcBef>
                <a:spcPts val="600"/>
              </a:spcBef>
            </a:pPr>
            <a:endParaRPr lang="en-US" sz="5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sz="5000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Вопросы?</a:t>
            </a:r>
            <a:endParaRPr lang="ru-RU" b="1" dirty="0">
              <a:solidFill>
                <a:srgbClr val="8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20894"/>
            <a:ext cx="1542917" cy="548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612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32700" cy="12684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ОСНОВНЫЕ ДОСТИЖЕНИЯ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В</a:t>
            </a:r>
            <a:r>
              <a:rPr lang="en-US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2015-2016 УЧЕБНОМ ГОДУ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97847" y="1334732"/>
            <a:ext cx="8928100" cy="495520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18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НГУЭУ: от стабилизации основных видов деятельности университета к поступательному развитию;</a:t>
            </a:r>
          </a:p>
          <a:p>
            <a:pPr>
              <a:spcBef>
                <a:spcPts val="18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Реорганизация организационной структуры университета путем формирования состава факультетов и кафедр максимально ориентированного на потребности работодателей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(переход на форму подготовки 2+2+2);</a:t>
            </a:r>
          </a:p>
          <a:p>
            <a:pPr>
              <a:spcBef>
                <a:spcPts val="18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Лицензирование и аккредитация </a:t>
            </a:r>
            <a:r>
              <a:rPr lang="ru-RU" altLang="ru-RU" sz="2600" b="0" dirty="0">
                <a:solidFill>
                  <a:srgbClr val="800000"/>
                </a:solidFill>
                <a:latin typeface="Calibri" panose="020F0502020204030204" pitchFamily="34" charset="0"/>
              </a:rPr>
              <a:t>5 новых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специальностей, аккредитация 7 программ аспирантуры. Лицензирование магистерских программ </a:t>
            </a:r>
            <a:r>
              <a:rPr lang="ru-RU" altLang="ru-RU" sz="2600" b="0" dirty="0">
                <a:solidFill>
                  <a:srgbClr val="800000"/>
                </a:solidFill>
                <a:latin typeface="Calibri" panose="020F0502020204030204" pitchFamily="34" charset="0"/>
              </a:rPr>
              <a:t>«Юриспруденция»,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«Бизнес-информатика», направление </a:t>
            </a:r>
            <a:r>
              <a:rPr lang="ru-RU" alt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бакалавриата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«Политология»;</a:t>
            </a:r>
          </a:p>
        </p:txBody>
      </p:sp>
      <p:pic>
        <p:nvPicPr>
          <p:cNvPr id="512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35718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3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79388" y="1320800"/>
            <a:ext cx="8964612" cy="52014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 startAt="4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проекта </a:t>
            </a:r>
            <a:r>
              <a:rPr lang="ru-RU" altLang="ru-RU" sz="2600" dirty="0">
                <a:solidFill>
                  <a:srgbClr val="800000"/>
                </a:solidFill>
                <a:latin typeface="Calibri" panose="020F0502020204030204" pitchFamily="34" charset="0"/>
              </a:rPr>
              <a:t>«Электронный университет»:</a:t>
            </a:r>
          </a:p>
          <a:p>
            <a:pPr marL="800100" lvl="1" indent="-514350">
              <a:spcBef>
                <a:spcPts val="0"/>
              </a:spcBef>
              <a:buClr>
                <a:srgbClr val="800000"/>
              </a:buClr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внедрение базовой версии системы Тандем для всех уровней образования, </a:t>
            </a:r>
          </a:p>
          <a:p>
            <a:pPr marL="800100" lvl="1" indent="-514350">
              <a:spcBef>
                <a:spcPts val="0"/>
              </a:spcBef>
              <a:buClr>
                <a:srgbClr val="800000"/>
              </a:buClr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системы электронного документооборота,</a:t>
            </a:r>
          </a:p>
          <a:p>
            <a:pPr marL="800100" lvl="1" indent="-514350">
              <a:spcBef>
                <a:spcPts val="0"/>
              </a:spcBef>
              <a:buClr>
                <a:srgbClr val="800000"/>
              </a:buClr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информационной системы учета активности преподавателей;</a:t>
            </a:r>
            <a:endParaRPr lang="en-US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4350" indent="-514350">
              <a:spcBef>
                <a:spcPts val="1200"/>
              </a:spcBef>
              <a:buClr>
                <a:srgbClr val="800000"/>
              </a:buClr>
              <a:buFont typeface="+mj-lt"/>
              <a:buAutoNum type="arabicPeriod" startAt="4"/>
              <a:defRPr/>
            </a:pP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Разработка и реализация технологии</a:t>
            </a:r>
            <a:r>
              <a:rPr lang="en-US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600" dirty="0">
                <a:solidFill>
                  <a:srgbClr val="800000"/>
                </a:solidFill>
                <a:latin typeface="Calibri" panose="020F0502020204030204" pitchFamily="34" charset="0"/>
              </a:rPr>
              <a:t>массового приема «чужих» студентов</a:t>
            </a: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технологии «Операционного офиса» (РЭУ, НГИ, </a:t>
            </a:r>
            <a:r>
              <a:rPr 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ТЭЮИ);</a:t>
            </a:r>
            <a:endParaRPr 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4350" indent="-514350">
              <a:spcBef>
                <a:spcPts val="1200"/>
              </a:spcBef>
              <a:buClr>
                <a:srgbClr val="800000"/>
              </a:buClr>
              <a:buFont typeface="+mj-lt"/>
              <a:buAutoNum type="arabicPeriod" startAt="4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Реорганизация дополнительного образования на основе централизации функций набора и сопровождения программ обучения;</a:t>
            </a:r>
          </a:p>
        </p:txBody>
      </p:sp>
      <p:pic>
        <p:nvPicPr>
          <p:cNvPr id="6148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35718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32700" cy="12684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ОСНОВНЫЕ ДОСТИЖЕНИЯ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В</a:t>
            </a:r>
            <a:r>
              <a:rPr lang="en-US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2015-2016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172696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28625" y="1357313"/>
            <a:ext cx="8607425" cy="495520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Clr>
                <a:srgbClr val="800000"/>
              </a:buClr>
              <a:buFont typeface="+mj-lt"/>
              <a:buAutoNum type="arabicPeriod" startAt="7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программы «Забота о карьере студента» путем формирования </a:t>
            </a:r>
            <a:r>
              <a:rPr lang="ru-RU" altLang="ru-RU" sz="2600" dirty="0">
                <a:solidFill>
                  <a:srgbClr val="800000"/>
                </a:solidFill>
                <a:latin typeface="Calibri" panose="020F0502020204030204" pitchFamily="34" charset="0"/>
              </a:rPr>
              <a:t>7 </a:t>
            </a:r>
            <a:r>
              <a:rPr lang="ru-RU" altLang="ru-RU" sz="2600" dirty="0" err="1">
                <a:solidFill>
                  <a:srgbClr val="800000"/>
                </a:solidFill>
                <a:latin typeface="Calibri" panose="020F0502020204030204" pitchFamily="34" charset="0"/>
              </a:rPr>
              <a:t>внеучебных</a:t>
            </a:r>
            <a:r>
              <a:rPr lang="ru-RU" altLang="ru-RU" sz="2600" dirty="0">
                <a:solidFill>
                  <a:srgbClr val="800000"/>
                </a:solidFill>
                <a:latin typeface="Calibri" panose="020F0502020204030204" pitchFamily="34" charset="0"/>
              </a:rPr>
              <a:t> траекторий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1314450" lvl="3" indent="-457200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проведено более 100 мероприятий; </a:t>
            </a:r>
          </a:p>
          <a:p>
            <a:pPr marL="1314450" lvl="3" indent="-457200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привлечены к реализации преподаватели;</a:t>
            </a:r>
          </a:p>
          <a:p>
            <a:pPr marL="1314450" lvl="3" indent="-457200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участвовало более </a:t>
            </a:r>
            <a:r>
              <a:rPr lang="en-US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6</a:t>
            </a: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00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студентов.</a:t>
            </a:r>
            <a:endParaRPr lang="en-US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3600"/>
              </a:spcBef>
              <a:buClr>
                <a:srgbClr val="800000"/>
              </a:buClr>
              <a:buFont typeface="+mj-lt"/>
              <a:buAutoNum type="arabicPeriod" startAt="7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Позиционирование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НГУЭУ во внешней среде:</a:t>
            </a:r>
          </a:p>
          <a:p>
            <a:pPr lvl="2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altLang="ru-RU" sz="2600" dirty="0">
                <a:solidFill>
                  <a:srgbClr val="800000"/>
                </a:solidFill>
                <a:latin typeface="Calibri" panose="020F0502020204030204" pitchFamily="34" charset="0"/>
              </a:rPr>
              <a:t>второй вуз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Новосибирске по числу упоминаний в СМИ;</a:t>
            </a:r>
          </a:p>
          <a:p>
            <a:pPr lvl="2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активная работа с органами государственного и муниципального управления, бизнес-сообществом,  выпускниками НГУЭУ.</a:t>
            </a:r>
          </a:p>
        </p:txBody>
      </p:sp>
      <p:pic>
        <p:nvPicPr>
          <p:cNvPr id="7172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35718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32700" cy="12684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ОСНОВНЫЕ ДОСТИЖЕНИЯ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В</a:t>
            </a:r>
            <a:r>
              <a:rPr lang="en-US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2015-2016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344407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67544" y="1265573"/>
            <a:ext cx="7750175" cy="52322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 startAt="9"/>
              <a:defRPr/>
            </a:pP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Внедрение креативных подходов к организации набора абитуриентов: </a:t>
            </a:r>
          </a:p>
          <a:p>
            <a:pPr marL="1200150" lvl="2" indent="-514350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проект «Университет 2.0»;</a:t>
            </a:r>
          </a:p>
          <a:p>
            <a:pPr marL="1200150" lvl="2" indent="-514350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лендинг</a:t>
            </a: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«Виртуальный день открытых дверей»;</a:t>
            </a:r>
          </a:p>
          <a:p>
            <a:pPr marL="1200150" lvl="2" indent="-514350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школьные пресс-центры;</a:t>
            </a:r>
          </a:p>
          <a:p>
            <a:pPr marL="1200150" lvl="2" indent="-514350">
              <a:spcBef>
                <a:spcPts val="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r>
              <a:rPr 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креативные</a:t>
            </a: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дни открытых дверей </a:t>
            </a:r>
            <a:r>
              <a:rPr lang="ru-RU" sz="2600" b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бакалавриата</a:t>
            </a:r>
            <a:r>
              <a:rPr 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1200150" lvl="2" indent="-514350">
              <a:spcBef>
                <a:spcPts val="600"/>
              </a:spcBef>
              <a:buClr>
                <a:srgbClr val="800000"/>
              </a:buClr>
              <a:buFont typeface="Arial" pitchFamily="34" charset="0"/>
              <a:buChar char="─"/>
              <a:defRPr/>
            </a:pPr>
            <a:endParaRPr lang="ru-RU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800000"/>
              </a:buClr>
              <a:buFont typeface="+mj-lt"/>
              <a:buAutoNum type="arabicPeriod" startAt="9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Организация крупного международного научного мероприятия – Первый открытый российский статистический конгресс.</a:t>
            </a:r>
            <a:endParaRPr lang="en-US" altLang="ru-RU" sz="26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819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35718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32700" cy="12684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ОСНОВНЫЕ ДОСТИЖЕНИЯ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В</a:t>
            </a:r>
            <a:r>
              <a:rPr lang="en-US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2015-2016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188498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285750"/>
            <a:ext cx="8496300" cy="14001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4000" b="1" dirty="0" smtClean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ПРОЕКТЫ РАЗВИТИЯ НГУЭУ </a:t>
            </a:r>
            <a:r>
              <a:rPr lang="ru-RU" altLang="ru-RU" sz="4000" b="1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В</a:t>
            </a:r>
            <a:r>
              <a:rPr lang="en-US" altLang="ru-RU" sz="4000" b="1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altLang="ru-RU" sz="4000" b="1" dirty="0" smtClean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2015-2016 </a:t>
            </a:r>
            <a:r>
              <a:rPr lang="ru-RU" altLang="ru-RU" sz="4000" b="1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УЧЕБНОМ ГОДУ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95536" y="1746065"/>
            <a:ext cx="7572375" cy="430887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12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altLang="ru-RU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Совершенствование системы управления;</a:t>
            </a:r>
          </a:p>
          <a:p>
            <a:pPr>
              <a:spcBef>
                <a:spcPts val="12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altLang="ru-RU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Учебная работа;</a:t>
            </a:r>
          </a:p>
          <a:p>
            <a:pPr>
              <a:spcBef>
                <a:spcPts val="12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altLang="ru-RU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Научная работа;</a:t>
            </a:r>
          </a:p>
          <a:p>
            <a:pPr>
              <a:spcBef>
                <a:spcPts val="12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altLang="ru-RU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Молодежная политика;</a:t>
            </a:r>
          </a:p>
          <a:p>
            <a:pPr>
              <a:spcBef>
                <a:spcPts val="12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altLang="ru-RU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НГУЭУ во внешней среде;</a:t>
            </a:r>
          </a:p>
          <a:p>
            <a:pPr>
              <a:spcBef>
                <a:spcPts val="12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altLang="ru-RU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Развитие инфраструктуры.</a:t>
            </a:r>
          </a:p>
        </p:txBody>
      </p:sp>
      <p:pic>
        <p:nvPicPr>
          <p:cNvPr id="9220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6092825"/>
            <a:ext cx="17684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34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theme/theme1.xml><?xml version="1.0" encoding="utf-8"?>
<a:theme xmlns:a="http://schemas.openxmlformats.org/drawingml/2006/main" name="Грань">
  <a:themeElements>
    <a:clrScheme name="НГУЭ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DEC54A"/>
      </a:accent2>
      <a:accent3>
        <a:srgbClr val="A5A5A5"/>
      </a:accent3>
      <a:accent4>
        <a:srgbClr val="E95817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3264</TotalTime>
  <Words>2392</Words>
  <Application>Microsoft Office PowerPoint</Application>
  <PresentationFormat>Экран (4:3)</PresentationFormat>
  <Paragraphs>312</Paragraphs>
  <Slides>41</Slides>
  <Notes>36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9" baseType="lpstr">
      <vt:lpstr>Arial</vt:lpstr>
      <vt:lpstr>Arial Black</vt:lpstr>
      <vt:lpstr>Calibri</vt:lpstr>
      <vt:lpstr>Times New Roman</vt:lpstr>
      <vt:lpstr>Trebuchet MS</vt:lpstr>
      <vt:lpstr>Wingdings</vt:lpstr>
      <vt:lpstr>Wingdings 3</vt:lpstr>
      <vt:lpstr>Грань</vt:lpstr>
      <vt:lpstr>ОСНОВНЫЕ ИТОГИ  РАЗВИТИЯ НГУЭУ В 2015-2016 учебном году</vt:lpstr>
      <vt:lpstr>Презентация PowerPoint</vt:lpstr>
      <vt:lpstr>Презентация PowerPoint</vt:lpstr>
      <vt:lpstr>Презентация PowerPoint</vt:lpstr>
      <vt:lpstr>ОСНОВНЫЕ ДОСТИЖЕНИЯ  В 2015-2016 УЧЕБНОМ ГОДУ</vt:lpstr>
      <vt:lpstr>ОСНОВНЫЕ ДОСТИЖЕНИЯ  В 2015-2016 УЧЕБНОМ ГОДУ</vt:lpstr>
      <vt:lpstr>ОСНОВНЫЕ ДОСТИЖЕНИЯ  В 2015-2016 УЧЕБНОМ ГОДУ</vt:lpstr>
      <vt:lpstr>ОСНОВНЫЕ ДОСТИЖЕНИЯ  В 2015-2016 УЧЕБНОМ ГОДУ</vt:lpstr>
      <vt:lpstr>ПРОЕКТЫ РАЗВИТИЯ НГУЭУ В 2015-2016 УЧЕБНОМ ГОДУ</vt:lpstr>
      <vt:lpstr>Совершенствование модели управления</vt:lpstr>
      <vt:lpstr>Совершенствование модели управления</vt:lpstr>
      <vt:lpstr>Совершенствование модели управления</vt:lpstr>
      <vt:lpstr>Презентация PowerPoint</vt:lpstr>
      <vt:lpstr>Совершенствование модели управления</vt:lpstr>
      <vt:lpstr>Совершенствование модели управления</vt:lpstr>
      <vt:lpstr>Учебная работа</vt:lpstr>
      <vt:lpstr>Учебная работа</vt:lpstr>
      <vt:lpstr>Учебная работа</vt:lpstr>
      <vt:lpstr>Учебная работа</vt:lpstr>
      <vt:lpstr>Учебная работа</vt:lpstr>
      <vt:lpstr>Учебная работа</vt:lpstr>
      <vt:lpstr>Научная работа</vt:lpstr>
      <vt:lpstr>Научная работа</vt:lpstr>
      <vt:lpstr>Научная работа</vt:lpstr>
      <vt:lpstr>Научная работа</vt:lpstr>
      <vt:lpstr>Научная работа</vt:lpstr>
      <vt:lpstr>Молодежная политика</vt:lpstr>
      <vt:lpstr>Молодежная политика</vt:lpstr>
      <vt:lpstr>Молодежная политика</vt:lpstr>
      <vt:lpstr>НГУЭУ во внешней среде</vt:lpstr>
      <vt:lpstr>НГУЭУ во внешней среде</vt:lpstr>
      <vt:lpstr>НГУЭУ во внешней среде</vt:lpstr>
      <vt:lpstr>НГУЭУ во внешней среде</vt:lpstr>
      <vt:lpstr>Развитие инфраструктуры НГУЭУ</vt:lpstr>
      <vt:lpstr>Развитие инфраструктуры НГУЭУ</vt:lpstr>
      <vt:lpstr>Развитие инфраструктуры НГУЭУ</vt:lpstr>
      <vt:lpstr>Развитие инфраструктуры НГУЭУ</vt:lpstr>
      <vt:lpstr>Развитие инфраструктуры НГУЭУ</vt:lpstr>
      <vt:lpstr>Что дальше?</vt:lpstr>
      <vt:lpstr>Что дальше?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Эффективного контракта в НГУЭУ</dc:title>
  <dc:creator>user</dc:creator>
  <cp:lastModifiedBy>Торопова Юлия Александровна</cp:lastModifiedBy>
  <cp:revision>154</cp:revision>
  <dcterms:created xsi:type="dcterms:W3CDTF">2014-10-27T17:55:14Z</dcterms:created>
  <dcterms:modified xsi:type="dcterms:W3CDTF">2016-06-29T07:17:04Z</dcterms:modified>
</cp:coreProperties>
</file>